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88825" cy="6858000"/>
  <p:notesSz cx="6858000" cy="9144000"/>
  <p:embeddedFontLst>
    <p:embeddedFont>
      <p:font typeface="Aharoni" panose="02010803020104030203" pitchFamily="2" charset="-79"/>
      <p:bold r:id="rId14"/>
    </p:embeddedFont>
    <p:embeddedFont>
      <p:font typeface="Century" panose="02040604050505020304" pitchFamily="18" charset="0"/>
      <p:regular r:id="rId15"/>
    </p:embeddedFont>
    <p:embeddedFont>
      <p:font typeface="Comic Sans MS" panose="030F0702030302020204" pitchFamily="66" charset="0"/>
      <p:regular r:id="rId16"/>
      <p:bold r:id="rId17"/>
      <p:italic r:id="rId18"/>
      <p:boldItalic r:id="rId19"/>
    </p:embeddedFont>
    <p:embeddedFont>
      <p:font typeface="Erica One" panose="020B0604020202020204" charset="0"/>
      <p:regular r:id="rId20"/>
    </p:embeddedFont>
    <p:embeddedFont>
      <p:font typeface="Geo" panose="020B0604020202020204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tQuSHQHa6p6Mv5vvBSqa1L1MX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2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8C45"/>
              </a:buClr>
              <a:buSzPts val="2000"/>
              <a:buNone/>
              <a:defRPr sz="2000" cap="none">
                <a:solidFill>
                  <a:srgbClr val="6C8C45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Picture with Caption">
  <p:cSld name="Alternate 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"/>
          </p:nvPr>
        </p:nvSpPr>
        <p:spPr>
          <a:xfrm>
            <a:off x="608013" y="4724400"/>
            <a:ext cx="4267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2" descr="An empty placeholder to add an image. Click on the placeholder and select the image that you wish to add.&#10;"/>
          <p:cNvSpPr>
            <a:spLocks noGrp="1"/>
          </p:cNvSpPr>
          <p:nvPr>
            <p:ph type="pic" idx="2"/>
          </p:nvPr>
        </p:nvSpPr>
        <p:spPr>
          <a:xfrm>
            <a:off x="6094413" y="685800"/>
            <a:ext cx="5486400" cy="5486400"/>
          </a:xfrm>
          <a:prstGeom prst="rect">
            <a:avLst/>
          </a:prstGeom>
          <a:solidFill>
            <a:srgbClr val="1D1B10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algn="ctr" rotWithShape="0">
              <a:srgbClr val="000000">
                <a:alpha val="49803"/>
              </a:srgbClr>
            </a:outerShdw>
          </a:effectLst>
        </p:spPr>
      </p:sp>
      <p:sp>
        <p:nvSpPr>
          <p:cNvPr id="79" name="Google Shape;79;p22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 rot="5400000">
            <a:off x="3922714" y="-800100"/>
            <a:ext cx="43434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 rot="5400000">
            <a:off x="7542212" y="2819401"/>
            <a:ext cx="5486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 rot="5400000">
            <a:off x="2627313" y="-647700"/>
            <a:ext cx="5486400" cy="815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1293813" y="1828800"/>
            <a:ext cx="46481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2"/>
          </p:nvPr>
        </p:nvSpPr>
        <p:spPr>
          <a:xfrm>
            <a:off x="6246812" y="1828801"/>
            <a:ext cx="464820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1293813" y="2438400"/>
            <a:ext cx="4648199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3"/>
          </p:nvPr>
        </p:nvSpPr>
        <p:spPr>
          <a:xfrm>
            <a:off x="6246812" y="1676400"/>
            <a:ext cx="464820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4"/>
          </p:nvPr>
        </p:nvSpPr>
        <p:spPr>
          <a:xfrm>
            <a:off x="6246812" y="2438400"/>
            <a:ext cx="4648201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7" name="Google Shape;57;p2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8" name="Google Shape;58;p20"/>
          <p:cNvSpPr txBox="1"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1"/>
          </p:nvPr>
        </p:nvSpPr>
        <p:spPr>
          <a:xfrm>
            <a:off x="1293813" y="4724400"/>
            <a:ext cx="3581400" cy="14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2"/>
          </p:nvPr>
        </p:nvSpPr>
        <p:spPr>
          <a:xfrm>
            <a:off x="6094413" y="685800"/>
            <a:ext cx="548497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rgbClr val="527527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293813" y="4724400"/>
            <a:ext cx="3581400" cy="14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 descr="An empty placeholder to add an image. Click on the placeholder and select the image that you wish to add.&#10;"/>
          <p:cNvSpPr>
            <a:spLocks noGrp="1"/>
          </p:cNvSpPr>
          <p:nvPr>
            <p:ph type="pic" idx="2"/>
          </p:nvPr>
        </p:nvSpPr>
        <p:spPr>
          <a:xfrm>
            <a:off x="6094413" y="685800"/>
            <a:ext cx="5486400" cy="5486400"/>
          </a:xfrm>
          <a:prstGeom prst="rect">
            <a:avLst/>
          </a:prstGeom>
          <a:solidFill>
            <a:srgbClr val="1D1B10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algn="ctr" rotWithShape="0">
              <a:srgbClr val="000000">
                <a:alpha val="49803"/>
              </a:srgbClr>
            </a:outerShdw>
          </a:effectLst>
        </p:spPr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"/>
              <a:buNone/>
              <a:defRPr sz="4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"/>
              <a:buChar char="–"/>
              <a:defRPr sz="2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2743200" marR="0" lvl="5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3200400" marR="0" lvl="6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3657600" marR="0" lvl="7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4114800" marR="0" lvl="8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45" y="583704"/>
            <a:ext cx="4293096" cy="429309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5662364" y="764704"/>
            <a:ext cx="576064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Erica One"/>
              <a:buNone/>
            </a:pPr>
            <a:r>
              <a:rPr lang="en-US" sz="6600">
                <a:latin typeface="Erica One"/>
                <a:ea typeface="Erica One"/>
                <a:cs typeface="Erica One"/>
                <a:sym typeface="Erica One"/>
              </a:rPr>
              <a:t>TIC-TAC-TOE</a:t>
            </a:r>
            <a:endParaRPr/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5712187" y="2204864"/>
            <a:ext cx="5688632" cy="304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A38C"/>
              </a:buClr>
              <a:buSzPts val="2800"/>
              <a:buNone/>
            </a:pPr>
            <a:r>
              <a:rPr lang="en-US" sz="2800" dirty="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NAME- Kalluri </a:t>
            </a:r>
            <a:r>
              <a:rPr lang="en-US" sz="280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Venkata Jhansi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8C45"/>
              </a:buClr>
              <a:buSzPts val="2800"/>
              <a:buNone/>
            </a:pPr>
            <a:endParaRPr sz="2800" dirty="0">
              <a:solidFill>
                <a:srgbClr val="EBA38C"/>
              </a:solidFill>
              <a:latin typeface="Geo"/>
              <a:ea typeface="Geo"/>
              <a:cs typeface="Geo"/>
              <a:sym typeface="Ge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A38C"/>
              </a:buClr>
              <a:buSzPts val="2800"/>
              <a:buNone/>
            </a:pPr>
            <a:r>
              <a:rPr lang="en-US" sz="2800" dirty="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MICRO IT PROJECT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6022404" y="235723"/>
            <a:ext cx="4656584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Erica One"/>
              <a:buNone/>
            </a:pPr>
            <a:r>
              <a:rPr lang="en-US" sz="4800" u="sng">
                <a:latin typeface="Erica One"/>
                <a:ea typeface="Erica One"/>
                <a:cs typeface="Erica One"/>
                <a:sym typeface="Erica One"/>
              </a:rPr>
              <a:t>Conclusion</a:t>
            </a:r>
            <a:endParaRPr sz="4800" u="sng">
              <a:latin typeface="Erica One"/>
              <a:ea typeface="Erica One"/>
              <a:cs typeface="Erica One"/>
              <a:sym typeface="Erica One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4492600" y="1355059"/>
            <a:ext cx="7128792" cy="50405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B37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4" name="Google Shape;164;p10"/>
          <p:cNvSpPr txBox="1">
            <a:spLocks noGrp="1"/>
          </p:cNvSpPr>
          <p:nvPr>
            <p:ph type="body" idx="1"/>
          </p:nvPr>
        </p:nvSpPr>
        <p:spPr>
          <a:xfrm>
            <a:off x="4636616" y="1495627"/>
            <a:ext cx="6840760" cy="475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This Tic-Tac-Toe project helped me develop both technical and problem-solving skills.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Despite being a relatively simple game, the development process was rich in learning and practice.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From UI design to backend logic and from error handling to version control, the project gave me a real-world feel of software development</a:t>
            </a: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" name="Google Shape;165;p10" descr="Conclusion PNG, Vector, PSD, and Clipart With Transparent Background for  Free Download |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30" y="1061372"/>
            <a:ext cx="3284551" cy="492682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1293812" y="404664"/>
            <a:ext cx="96012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5400"/>
              <a:buFont typeface="Erica One"/>
              <a:buNone/>
            </a:pPr>
            <a:r>
              <a:rPr lang="en-US" sz="5400" u="sng">
                <a:solidFill>
                  <a:srgbClr val="CBCBCB"/>
                </a:solidFill>
                <a:latin typeface="Erica One"/>
                <a:ea typeface="Erica One"/>
                <a:cs typeface="Erica One"/>
                <a:sym typeface="Erica One"/>
              </a:rPr>
              <a:t>Future Scope</a:t>
            </a:r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body" idx="1"/>
          </p:nvPr>
        </p:nvSpPr>
        <p:spPr>
          <a:xfrm>
            <a:off x="261764" y="1484784"/>
            <a:ext cx="7416824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BB3E4"/>
              </a:buClr>
              <a:buSzPts val="3200"/>
              <a:buNone/>
            </a:pPr>
            <a:r>
              <a:rPr lang="en-US" sz="3200" u="sng">
                <a:solidFill>
                  <a:srgbClr val="8BB3E4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possible enhancements include: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Adding AI for single-player mode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/>
                <a:ea typeface="Comic Sans MS"/>
                <a:cs typeface="Comic Sans MS"/>
                <a:sym typeface="Comic Sans MS"/>
              </a:rPr>
              <a:t>Keeping track of scores over multiple rounds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Making the game responsive for mobile devices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Adding animations or sound effects for better user experience</a:t>
            </a:r>
            <a:endParaRPr sz="2800">
              <a:solidFill>
                <a:srgbClr val="8BB3E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2" name="Google Shape;172;p11" descr="Workday Integration Tutori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1783" y="1653641"/>
            <a:ext cx="4095278" cy="407961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357708" y="0"/>
            <a:ext cx="3648472" cy="104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BAAEB"/>
              </a:buClr>
              <a:buSzPts val="3600"/>
              <a:buFont typeface="Erica One"/>
              <a:buNone/>
            </a:pPr>
            <a:r>
              <a:rPr lang="en-US" sz="3600" u="sng">
                <a:solidFill>
                  <a:srgbClr val="BBAAEB"/>
                </a:solidFill>
                <a:latin typeface="Erica One"/>
                <a:ea typeface="Erica One"/>
                <a:cs typeface="Erica One"/>
                <a:sym typeface="Erica One"/>
              </a:rPr>
              <a:t>Introduction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333772" y="1196752"/>
            <a:ext cx="648072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C1B3"/>
              </a:buClr>
              <a:buSzPts val="2800"/>
              <a:buNone/>
            </a:pPr>
            <a:r>
              <a:rPr lang="en-US" sz="2800">
                <a:solidFill>
                  <a:srgbClr val="F1C1B3"/>
                </a:solidFill>
                <a:latin typeface="Geo"/>
                <a:ea typeface="Geo"/>
                <a:cs typeface="Geo"/>
                <a:sym typeface="Geo"/>
              </a:rPr>
              <a:t>Tic-Tac-Toe is a timeless and simple strategy game that has been used for years as a beginner-level programming project to introduce logic building, user interface design, and event handling. During my internship, I was tasked with creating a fully functional version of Tic-Tac-Toe that supported interactive play, intuitive design, and efficient logic. This project helped me strengthen my skills in programming, game development, and software design principles.</a:t>
            </a:r>
            <a:endParaRPr sz="2800">
              <a:solidFill>
                <a:srgbClr val="F1C1B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2564" y="634380"/>
            <a:ext cx="3726160" cy="558924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263900" y="348146"/>
            <a:ext cx="6694608" cy="68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8D276"/>
              </a:buClr>
              <a:buSzPts val="3600"/>
              <a:buFont typeface="Erica One"/>
              <a:buNone/>
            </a:pPr>
            <a:r>
              <a:rPr lang="en-US" sz="3600" u="sng">
                <a:solidFill>
                  <a:srgbClr val="A8D276"/>
                </a:solidFill>
                <a:latin typeface="Erica One"/>
                <a:ea typeface="Erica One"/>
                <a:cs typeface="Erica One"/>
                <a:sym typeface="Erica One"/>
              </a:rPr>
              <a:t>Objective of the Project</a:t>
            </a:r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body" idx="1"/>
          </p:nvPr>
        </p:nvSpPr>
        <p:spPr>
          <a:xfrm>
            <a:off x="263900" y="1385826"/>
            <a:ext cx="6336704" cy="512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AAEB"/>
              </a:buClr>
              <a:buSzPts val="2800"/>
              <a:buNone/>
            </a:pPr>
            <a:r>
              <a:rPr lang="en-US" sz="2800">
                <a:solidFill>
                  <a:srgbClr val="BBAAEB"/>
                </a:solidFill>
                <a:latin typeface="Geo"/>
                <a:ea typeface="Geo"/>
                <a:cs typeface="Geo"/>
                <a:sym typeface="Geo"/>
              </a:rPr>
              <a:t>The primary goal of this project was to : Understand the software development life cycle by creating a simple yet complete application. Implement core programming concepts like conditionals, loops, functions, and arrays. Learn basic game development and UI/UX concepts. Provide an interactive platform that allows two users to play the game on a single device</a:t>
            </a:r>
            <a:r>
              <a:rPr lang="en-US" sz="2800">
                <a:latin typeface="Geo"/>
                <a:ea typeface="Geo"/>
                <a:cs typeface="Geo"/>
                <a:sym typeface="Geo"/>
              </a:rPr>
              <a:t>.</a:t>
            </a:r>
            <a:endParaRPr sz="2800"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14" name="Google Shape;114;p3" descr="Duplo Tic Tac Toe - Days With Grey"/>
          <p:cNvPicPr preferRelativeResize="0"/>
          <p:nvPr/>
        </p:nvPicPr>
        <p:blipFill rotWithShape="1">
          <a:blip r:embed="rId3">
            <a:alphaModFix/>
          </a:blip>
          <a:srcRect b="12200"/>
          <a:stretch/>
        </p:blipFill>
        <p:spPr>
          <a:xfrm>
            <a:off x="6600604" y="1035434"/>
            <a:ext cx="5115977" cy="478713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477788" y="1486239"/>
            <a:ext cx="4320480" cy="18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C1B3"/>
              </a:buClr>
              <a:buSzPct val="100000"/>
              <a:buNone/>
            </a:pPr>
            <a:r>
              <a:rPr lang="en-US" sz="3200">
                <a:solidFill>
                  <a:srgbClr val="F1C1B3"/>
                </a:solidFill>
                <a:latin typeface="Geo"/>
                <a:ea typeface="Geo"/>
                <a:cs typeface="Geo"/>
                <a:sym typeface="Geo"/>
              </a:rPr>
              <a:t>The development of the Tic-Tac-Toe game involved the use of the following technologies.</a:t>
            </a:r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6382444" y="4174921"/>
            <a:ext cx="532859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EBC669"/>
                </a:solidFill>
                <a:latin typeface="Erica One"/>
                <a:ea typeface="Erica One"/>
                <a:cs typeface="Erica One"/>
                <a:sym typeface="Erica One"/>
              </a:rPr>
              <a:t>NOTE : YOU CAN REPLACE THE TOOLS ABOVE BASED ON WHAT YOU ACTUALLY USED. </a:t>
            </a:r>
            <a:endParaRPr sz="2800">
              <a:solidFill>
                <a:srgbClr val="EBC669"/>
              </a:solidFill>
              <a:latin typeface="Erica One"/>
              <a:ea typeface="Erica One"/>
              <a:cs typeface="Erica One"/>
              <a:sym typeface="Erica On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1C1B3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526" y="3603325"/>
            <a:ext cx="3816425" cy="290883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l="24297" r="22028"/>
          <a:stretch/>
        </p:blipFill>
        <p:spPr>
          <a:xfrm>
            <a:off x="7360717" y="1390609"/>
            <a:ext cx="3312368" cy="24147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23" name="Google Shape;123;p4"/>
          <p:cNvSpPr txBox="1"/>
          <p:nvPr/>
        </p:nvSpPr>
        <p:spPr>
          <a:xfrm>
            <a:off x="1485900" y="313200"/>
            <a:ext cx="83529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rgbClr val="987214"/>
                </a:solidFill>
                <a:latin typeface="Erica One"/>
                <a:ea typeface="Erica One"/>
                <a:cs typeface="Erica One"/>
                <a:sym typeface="Erica One"/>
              </a:rPr>
              <a:t>Tools</a:t>
            </a:r>
            <a:r>
              <a:rPr lang="en-US" sz="4000" u="sng">
                <a:solidFill>
                  <a:srgbClr val="3F3F3F"/>
                </a:solidFill>
                <a:latin typeface="Erica One"/>
                <a:ea typeface="Erica One"/>
                <a:cs typeface="Erica One"/>
                <a:sym typeface="Erica One"/>
              </a:rPr>
              <a:t> </a:t>
            </a:r>
            <a:r>
              <a:rPr lang="en-US" sz="4000" u="sng">
                <a:solidFill>
                  <a:srgbClr val="987214"/>
                </a:solidFill>
                <a:latin typeface="Erica One"/>
                <a:ea typeface="Erica One"/>
                <a:cs typeface="Erica One"/>
                <a:sym typeface="Erica One"/>
              </a:rPr>
              <a:t>and Technologies Used</a:t>
            </a:r>
            <a:endParaRPr sz="4000" u="sng">
              <a:solidFill>
                <a:srgbClr val="987214"/>
              </a:solidFill>
              <a:latin typeface="Erica One"/>
              <a:ea typeface="Erica One"/>
              <a:cs typeface="Erica One"/>
              <a:sym typeface="Erica O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35396" y="440663"/>
            <a:ext cx="11521280" cy="79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38953"/>
              </a:buClr>
              <a:buSzPts val="4000"/>
              <a:buFont typeface="Erica One"/>
              <a:buNone/>
            </a:pPr>
            <a:r>
              <a:rPr lang="en-US" u="sng">
                <a:solidFill>
                  <a:srgbClr val="938953"/>
                </a:solidFill>
                <a:latin typeface="Erica One"/>
                <a:ea typeface="Erica One"/>
                <a:cs typeface="Erica One"/>
                <a:sym typeface="Erica One"/>
              </a:rPr>
              <a:t>SYSTEM DESIGN AND ARCHITECTURE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515716" y="1412776"/>
            <a:ext cx="5832648" cy="50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3600">
                <a:solidFill>
                  <a:srgbClr val="C00000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r>
              <a:rPr lang="en-US" sz="3600" u="sng">
                <a:solidFill>
                  <a:srgbClr val="EBA38C"/>
                </a:solidFill>
                <a:latin typeface="Aharoni"/>
                <a:ea typeface="Aharoni"/>
                <a:cs typeface="Aharoni"/>
                <a:sym typeface="Aharoni"/>
              </a:rPr>
              <a:t>Game Flow</a:t>
            </a:r>
            <a:r>
              <a:rPr lang="en-US" sz="3000" u="sng">
                <a:solidFill>
                  <a:srgbClr val="EBA38C"/>
                </a:solidFill>
                <a:latin typeface="Aharoni"/>
                <a:ea typeface="Aharoni"/>
                <a:cs typeface="Aharoni"/>
                <a:sym typeface="Aharoni"/>
              </a:rPr>
              <a:t>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Geo"/>
                <a:ea typeface="Geo"/>
                <a:cs typeface="Geo"/>
                <a:sym typeface="Geo"/>
              </a:rPr>
              <a:t>The game starts with an empty 3x3 grid.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Geo"/>
                <a:ea typeface="Geo"/>
                <a:cs typeface="Geo"/>
                <a:sym typeface="Geo"/>
              </a:rPr>
              <a:t>Players alternate turns, marking either X or O in the cells.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Geo"/>
                <a:ea typeface="Geo"/>
                <a:cs typeface="Geo"/>
                <a:sym typeface="Geo"/>
              </a:rPr>
              <a:t>After each move, the system checks for a win or draw.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BB3E4"/>
              </a:buClr>
              <a:buSzPts val="2800"/>
              <a:buChar char="•"/>
            </a:pPr>
            <a:r>
              <a:rPr lang="en-US" sz="2800">
                <a:solidFill>
                  <a:srgbClr val="8BB3E4"/>
                </a:solidFill>
                <a:latin typeface="Geo"/>
                <a:ea typeface="Geo"/>
                <a:cs typeface="Geo"/>
                <a:sym typeface="Geo"/>
              </a:rPr>
              <a:t>If a player wins or the grid is filled (draw), the game ends with a message.</a:t>
            </a:r>
            <a:endParaRPr sz="2800">
              <a:solidFill>
                <a:srgbClr val="8BB3E4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444" y="1556792"/>
            <a:ext cx="5278751" cy="446425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 descr="Start Restart Buttons | OpenGameArt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07" y="4121416"/>
            <a:ext cx="5473167" cy="273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405780" y="476672"/>
            <a:ext cx="4752528" cy="3644744"/>
          </a:xfrm>
          <a:prstGeom prst="rect">
            <a:avLst/>
          </a:prstGeom>
          <a:solidFill>
            <a:srgbClr val="E8E2F8"/>
          </a:solidFill>
          <a:ln w="19050" cap="flat" cmpd="sng">
            <a:solidFill>
              <a:srgbClr val="1B37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621804" y="692696"/>
            <a:ext cx="432048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3A1F89"/>
                </a:solidFill>
                <a:latin typeface="Erica One"/>
                <a:ea typeface="Erica One"/>
                <a:cs typeface="Erica One"/>
                <a:sym typeface="Erica One"/>
              </a:rPr>
              <a:t>User Interface </a:t>
            </a:r>
            <a:r>
              <a:rPr lang="en-US" sz="3600" u="sng">
                <a:solidFill>
                  <a:srgbClr val="3A1F89"/>
                </a:solidFill>
                <a:latin typeface="Century"/>
                <a:ea typeface="Century"/>
                <a:cs typeface="Century"/>
                <a:sym typeface="Century"/>
              </a:rPr>
              <a:t>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Clean and minimalist design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Start/Restart button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Player turn display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Result pop-up or message after win/draw</a:t>
            </a:r>
            <a:endParaRPr sz="24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8534" y="476672"/>
            <a:ext cx="4837720" cy="580526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261764" y="260648"/>
            <a:ext cx="7200800" cy="633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r>
              <a:rPr lang="en-US" sz="4200" u="sng">
                <a:solidFill>
                  <a:schemeClr val="accent4"/>
                </a:solidFill>
                <a:latin typeface="Erica One"/>
                <a:ea typeface="Erica One"/>
                <a:cs typeface="Erica One"/>
                <a:sym typeface="Erica One"/>
              </a:rPr>
              <a:t>Implementation</a:t>
            </a:r>
            <a:r>
              <a:rPr lang="en-US" sz="4200" u="sng">
                <a:solidFill>
                  <a:srgbClr val="D1E0C1"/>
                </a:solidFill>
                <a:latin typeface="Erica One"/>
                <a:ea typeface="Erica One"/>
                <a:cs typeface="Erica One"/>
                <a:sym typeface="Erica One"/>
              </a:rPr>
              <a:t> </a:t>
            </a:r>
            <a:r>
              <a:rPr lang="en-US" sz="4200" u="sng">
                <a:solidFill>
                  <a:schemeClr val="accent4"/>
                </a:solidFill>
                <a:latin typeface="Erica One"/>
                <a:ea typeface="Erica One"/>
                <a:cs typeface="Erica One"/>
                <a:sym typeface="Erica One"/>
              </a:rPr>
              <a:t>Details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</a:rPr>
              <a:t>1. </a:t>
            </a:r>
            <a:r>
              <a:rPr lang="en-US" sz="2800" b="1" u="sng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LOGIC </a:t>
            </a:r>
            <a:r>
              <a:rPr lang="en-US" sz="3000" u="sng">
                <a:solidFill>
                  <a:schemeClr val="dk2"/>
                </a:solidFill>
              </a:rPr>
              <a:t>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A 2D array (or a single list) is used to track the game state.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A function checks all rows, columns, and diagonals after each move.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A move is considered valid only if the cell is empty.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</a:rPr>
              <a:t>2. </a:t>
            </a:r>
            <a:r>
              <a:rPr lang="en-US" sz="2800" b="1" u="sng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KEY FUNCTIONS </a:t>
            </a:r>
            <a:r>
              <a:rPr lang="en-US" sz="3000" u="sng">
                <a:solidFill>
                  <a:schemeClr val="dk2"/>
                </a:solidFill>
              </a:rPr>
              <a:t>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check_winner(): Verifies if a player has won.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check_draw(): Checks if the game is a draw.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reset_game(): Resets the grid for a new match</a:t>
            </a:r>
            <a:r>
              <a:rPr lang="en-US">
                <a:latin typeface="Geo"/>
                <a:ea typeface="Geo"/>
                <a:cs typeface="Geo"/>
                <a:sym typeface="Geo"/>
              </a:rPr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 sz="2800" b="1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. </a:t>
            </a:r>
            <a:r>
              <a:rPr lang="en-US" sz="2800" b="1" u="sng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CODE STRUCTURE 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Main File: Handles UI and game loop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Logic Module: Contains backend game logic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1E0C1"/>
              </a:buClr>
              <a:buSzPct val="100000"/>
              <a:buChar char="•"/>
            </a:pPr>
            <a:r>
              <a:rPr lang="en-US">
                <a:solidFill>
                  <a:srgbClr val="D1E0C1"/>
                </a:solidFill>
                <a:latin typeface="Geo"/>
                <a:ea typeface="Geo"/>
                <a:cs typeface="Geo"/>
                <a:sym typeface="Geo"/>
              </a:rPr>
              <a:t>Assets: (if applicable) stores visuals/sounds</a:t>
            </a:r>
            <a:endParaRPr>
              <a:solidFill>
                <a:srgbClr val="D1E0C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44" name="Google Shape;144;p7" descr="Cheap Tic Tac Toe 6 X 6 Eva Coffee Tables Family Games Play Classic Game  Educational Game Toy Strategy Board Games For Families | Jo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8548" y="1179549"/>
            <a:ext cx="4498902" cy="449890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56542" y="445714"/>
            <a:ext cx="739288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Erica One"/>
              <a:buNone/>
            </a:pPr>
            <a:r>
              <a:rPr lang="en-US" sz="4400" u="sng">
                <a:solidFill>
                  <a:srgbClr val="7F7F7F"/>
                </a:solidFill>
                <a:latin typeface="Erica One"/>
                <a:ea typeface="Erica One"/>
                <a:cs typeface="Erica One"/>
                <a:sym typeface="Erica One"/>
              </a:rPr>
              <a:t>Challenges Faced</a:t>
            </a:r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body" idx="1"/>
          </p:nvPr>
        </p:nvSpPr>
        <p:spPr>
          <a:xfrm>
            <a:off x="156542" y="1238014"/>
            <a:ext cx="5976664" cy="535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rgbClr val="FFCCFF"/>
              </a:solidFill>
              <a:latin typeface="Geo"/>
              <a:ea typeface="Geo"/>
              <a:cs typeface="Geo"/>
              <a:sym typeface="Geo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Managing UI responsiveness for different devices.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Handling edge cases (e.g., double-clicking same cell).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Ensuring real-time updates of player turns.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EBA38C"/>
              </a:buClr>
              <a:buSzPts val="2800"/>
              <a:buChar char="•"/>
            </a:pPr>
            <a:r>
              <a:rPr lang="en-US" sz="2800">
                <a:solidFill>
                  <a:srgbClr val="EBA38C"/>
                </a:solidFill>
                <a:latin typeface="Geo"/>
                <a:ea typeface="Geo"/>
                <a:cs typeface="Geo"/>
                <a:sym typeface="Geo"/>
              </a:rPr>
              <a:t>Debugging win-check logic for all conditions.</a:t>
            </a:r>
            <a:endParaRPr sz="2800">
              <a:solidFill>
                <a:srgbClr val="EBA38C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51" name="Google Shape;151;p8" descr="Tic Tac Toe Challenge [Free Printable Puzzle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2484" y="823764"/>
            <a:ext cx="4750322" cy="47503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998068" y="476672"/>
            <a:ext cx="7272808" cy="75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Erica One"/>
              <a:buNone/>
            </a:pPr>
            <a:r>
              <a:rPr lang="en-US" sz="4400" u="sng">
                <a:solidFill>
                  <a:schemeClr val="accent5"/>
                </a:solidFill>
                <a:latin typeface="Erica One"/>
                <a:ea typeface="Erica One"/>
                <a:cs typeface="Erica One"/>
                <a:sym typeface="Erica One"/>
              </a:rPr>
              <a:t>LEARNING OUTCOMES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body" idx="1"/>
          </p:nvPr>
        </p:nvSpPr>
        <p:spPr>
          <a:xfrm>
            <a:off x="549796" y="1412776"/>
            <a:ext cx="11089232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Pts val="3200"/>
              <a:buNone/>
            </a:pPr>
            <a:r>
              <a:rPr lang="en-US" sz="3200" b="1" u="sng">
                <a:solidFill>
                  <a:srgbClr val="B2B2B2"/>
                </a:solidFill>
                <a:latin typeface="Arial Rounded"/>
                <a:ea typeface="Arial Rounded"/>
                <a:cs typeface="Arial Rounded"/>
                <a:sym typeface="Arial Rounded"/>
              </a:rPr>
              <a:t>This internship project taught me</a:t>
            </a:r>
            <a:r>
              <a:rPr lang="en-US" sz="3200" b="1">
                <a:solidFill>
                  <a:srgbClr val="B2B2B2"/>
                </a:solidFill>
                <a:latin typeface="Arial Rounded"/>
                <a:ea typeface="Arial Rounded"/>
                <a:cs typeface="Arial Rounded"/>
                <a:sym typeface="Arial Rounded"/>
              </a:rPr>
              <a:t>:</a:t>
            </a: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Geo"/>
                <a:ea typeface="Geo"/>
                <a:cs typeface="Geo"/>
                <a:sym typeface="Geo"/>
              </a:rPr>
              <a:t>How to structure and manage a small-to-medium scale software project.</a:t>
            </a: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Geo"/>
                <a:ea typeface="Geo"/>
                <a:cs typeface="Geo"/>
                <a:sym typeface="Geo"/>
              </a:rPr>
              <a:t>The importance of clean code and modular programming.</a:t>
            </a: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Geo"/>
                <a:ea typeface="Geo"/>
                <a:cs typeface="Geo"/>
                <a:sym typeface="Geo"/>
              </a:rPr>
              <a:t>Hands-on experience in creating user-friendly interfaces.</a:t>
            </a: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Geo"/>
                <a:ea typeface="Geo"/>
                <a:cs typeface="Geo"/>
                <a:sym typeface="Geo"/>
              </a:rPr>
              <a:t>Basics of software testing and debugging.</a:t>
            </a:r>
            <a:endParaRPr/>
          </a:p>
          <a:p>
            <a:pPr marL="228600" lvl="0" indent="-22860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B2B2B2"/>
              </a:buClr>
              <a:buSzPts val="3200"/>
              <a:buChar char="•"/>
            </a:pPr>
            <a:r>
              <a:rPr lang="en-US" sz="3200">
                <a:solidFill>
                  <a:srgbClr val="B2B2B2"/>
                </a:solidFill>
                <a:latin typeface="Geo"/>
                <a:ea typeface="Geo"/>
                <a:cs typeface="Geo"/>
                <a:sym typeface="Geo"/>
              </a:rPr>
              <a:t>Effective use of version control systems</a:t>
            </a:r>
            <a:r>
              <a:rPr lang="en-US" sz="3200">
                <a:solidFill>
                  <a:srgbClr val="F8ECCC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200">
              <a:solidFill>
                <a:srgbClr val="F8EC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odgrain 16x9">
  <a:themeElements>
    <a:clrScheme name="Woodgrain_16x9">
      <a:dk1>
        <a:srgbClr val="000000"/>
      </a:dk1>
      <a:lt1>
        <a:srgbClr val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Woodgrain_16x9">
      <a:dk1>
        <a:srgbClr val="000000"/>
      </a:dk1>
      <a:lt1>
        <a:srgbClr val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Custom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Comic Sans MS</vt:lpstr>
      <vt:lpstr>Erica One</vt:lpstr>
      <vt:lpstr>Century</vt:lpstr>
      <vt:lpstr>Geo</vt:lpstr>
      <vt:lpstr>Arial Rounded</vt:lpstr>
      <vt:lpstr>Aharoni</vt:lpstr>
      <vt:lpstr>Woodgrain 16x9</vt:lpstr>
      <vt:lpstr>TIC-TAC-TOE</vt:lpstr>
      <vt:lpstr>Introduction</vt:lpstr>
      <vt:lpstr>Objective of the Project</vt:lpstr>
      <vt:lpstr>PowerPoint Presentation</vt:lpstr>
      <vt:lpstr>SYSTEM DESIGN AND ARCHITECTURE</vt:lpstr>
      <vt:lpstr>PowerPoint Presentation</vt:lpstr>
      <vt:lpstr>PowerPoint Presentation</vt:lpstr>
      <vt:lpstr>Challenges Faced</vt:lpstr>
      <vt:lpstr>LEARNING OUTCOMES</vt:lpstr>
      <vt:lpstr>Conclusion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Kumkum Agarwal</dc:creator>
  <cp:lastModifiedBy>Jhansi Kalluri</cp:lastModifiedBy>
  <cp:revision>1</cp:revision>
  <dcterms:created xsi:type="dcterms:W3CDTF">2025-05-04T15:07:47Z</dcterms:created>
  <dcterms:modified xsi:type="dcterms:W3CDTF">2025-06-14T16:10:55Z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